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13716000" cy="24384000"/>
  <p:embeddedFontLst>
    <p:embeddedFont>
      <p:font typeface="EB Garamond"/>
      <p:regular r:id="rId23"/>
      <p:bold r:id="rId24"/>
      <p:italic r:id="rId25"/>
      <p:boldItalic r:id="rId26"/>
    </p:embeddedFont>
    <p:embeddedFont>
      <p:font typeface="Arial Black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>
          <p15:clr>
            <a:srgbClr val="A4A3A4"/>
          </p15:clr>
        </p15:guide>
        <p15:guide id="2" pos="456">
          <p15:clr>
            <a:srgbClr val="A4A3A4"/>
          </p15:clr>
        </p15:guide>
        <p15:guide id="3" orient="horz" pos="2616">
          <p15:clr>
            <a:srgbClr val="A4A3A4"/>
          </p15:clr>
        </p15:guide>
        <p15:guide id="4" orient="horz" pos="3264">
          <p15:clr>
            <a:srgbClr val="A4A3A4"/>
          </p15:clr>
        </p15:guide>
        <p15:guide id="5" pos="6912">
          <p15:clr>
            <a:srgbClr val="A4A3A4"/>
          </p15:clr>
        </p15:guide>
        <p15:guide id="6" orient="horz" pos="2136">
          <p15:clr>
            <a:srgbClr val="A4A3A4"/>
          </p15:clr>
        </p15:guide>
        <p15:guide id="7" orient="horz" pos="4008">
          <p15:clr>
            <a:srgbClr val="A4A3A4"/>
          </p15:clr>
        </p15:guide>
        <p15:guide id="8" orient="horz" pos="1152">
          <p15:clr>
            <a:srgbClr val="A4A3A4"/>
          </p15:clr>
        </p15:guide>
        <p15:guide id="9" orient="horz" pos="2352">
          <p15:clr>
            <a:srgbClr val="A4A3A4"/>
          </p15:clr>
        </p15:guide>
        <p15:guide id="10" orient="horz" pos="1512">
          <p15:clr>
            <a:srgbClr val="A4A3A4"/>
          </p15:clr>
        </p15:guide>
        <p15:guide id="11" pos="7680">
          <p15:clr>
            <a:srgbClr val="A4A3A4"/>
          </p15:clr>
        </p15:guide>
        <p15:guide id="12" pos="6696">
          <p15:clr>
            <a:srgbClr val="A4A3A4"/>
          </p15:clr>
        </p15:guide>
        <p15:guide id="13" pos="1008">
          <p15:clr>
            <a:srgbClr val="A4A3A4"/>
          </p15:clr>
        </p15:guide>
        <p15:guide id="14" pos="1584">
          <p15:clr>
            <a:srgbClr val="A4A3A4"/>
          </p15:clr>
        </p15:guide>
        <p15:guide id="15" pos="2136">
          <p15:clr>
            <a:srgbClr val="A4A3A4"/>
          </p15:clr>
        </p15:guide>
        <p15:guide id="16" pos="2760">
          <p15:clr>
            <a:srgbClr val="A4A3A4"/>
          </p15:clr>
        </p15:guide>
        <p15:guide id="17" pos="3288">
          <p15:clr>
            <a:srgbClr val="A4A3A4"/>
          </p15:clr>
        </p15:guide>
        <p15:guide id="18" pos="4032">
          <p15:clr>
            <a:srgbClr val="A4A3A4"/>
          </p15:clr>
        </p15:guide>
        <p15:guide id="19" pos="4392">
          <p15:clr>
            <a:srgbClr val="A4A3A4"/>
          </p15:clr>
        </p15:guide>
        <p15:guide id="20" pos="4944">
          <p15:clr>
            <a:srgbClr val="A4A3A4"/>
          </p15:clr>
        </p15:guide>
        <p15:guide id="21" pos="5544">
          <p15:clr>
            <a:srgbClr val="A4A3A4"/>
          </p15:clr>
        </p15:guide>
        <p15:guide id="22" pos="6072">
          <p15:clr>
            <a:srgbClr val="A4A3A4"/>
          </p15:clr>
        </p15:guide>
        <p15:guide id="23" orient="horz" pos="2448">
          <p15:clr>
            <a:srgbClr val="A4A3A4"/>
          </p15:clr>
        </p15:guide>
        <p15:guide id="24" orient="horz" pos="960">
          <p15:clr>
            <a:srgbClr val="A4A3A4"/>
          </p15:clr>
        </p15:guide>
        <p15:guide id="25" pos="5256">
          <p15:clr>
            <a:srgbClr val="A4A3A4"/>
          </p15:clr>
        </p15:guide>
        <p15:guide id="26" pos="726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g343XJk5y2xSB+cyVHVHQbRbzV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07EC67-C790-4EB6-9F42-ADB0D16C747A}">
  <a:tblStyle styleId="{D107EC67-C790-4EB6-9F42-ADB0D16C747A}" styleName="Table_0">
    <a:wholeTbl>
      <a:tcTxStyle b="off" i="off">
        <a:font>
          <a:latin typeface="Sabon Next LT"/>
          <a:ea typeface="Sabon Next LT"/>
          <a:cs typeface="Sabon Next LT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5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5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1135DE18-A667-4DA4-BF40-5AFFFFB025DC}" styleName="Table_1">
    <a:wholeTbl>
      <a:tcTxStyle b="off" i="off">
        <a:font>
          <a:latin typeface="Sabon Next LT"/>
          <a:ea typeface="Sabon Next LT"/>
          <a:cs typeface="Sabon Next LT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4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4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/>
        <p:guide pos="456"/>
        <p:guide pos="2616" orient="horz"/>
        <p:guide pos="3264" orient="horz"/>
        <p:guide pos="6912"/>
        <p:guide pos="2136" orient="horz"/>
        <p:guide pos="4008" orient="horz"/>
        <p:guide pos="1152" orient="horz"/>
        <p:guide pos="2352" orient="horz"/>
        <p:guide pos="1512" orient="horz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pos="2448" orient="horz"/>
        <p:guide pos="960" orient="horz"/>
        <p:guide pos="5256"/>
        <p:guide pos="72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EBGaramond-bold.fntdata"/><Relationship Id="rId23" Type="http://schemas.openxmlformats.org/officeDocument/2006/relationships/font" Target="fonts/EBGaramo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EBGaramond-boldItalic.fntdata"/><Relationship Id="rId25" Type="http://schemas.openxmlformats.org/officeDocument/2006/relationships/font" Target="fonts/EBGaramond-italic.fntdata"/><Relationship Id="rId28" Type="http://customschemas.google.com/relationships/presentationmetadata" Target="metadata"/><Relationship Id="rId27" Type="http://schemas.openxmlformats.org/officeDocument/2006/relationships/font" Target="fonts/ArialBlack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0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1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1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2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3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3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4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4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5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6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3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4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Principals – please provide a</a:t>
            </a:r>
            <a:r>
              <a:rPr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general update as to how the school year is going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5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Principals: Based on your enrollment, please give your GO Team the information on how you plan to account for any budget changes due to leveling.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6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7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8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9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11" name="Google Shape;11;p18"/>
          <p:cNvSpPr/>
          <p:nvPr/>
        </p:nvSpPr>
        <p:spPr>
          <a:xfrm>
            <a:off x="0" y="0"/>
            <a:ext cx="5295900" cy="6877050"/>
          </a:xfrm>
          <a:custGeom>
            <a:rect b="b" l="l" r="r" t="t"/>
            <a:pathLst>
              <a:path extrusionOk="0" h="6877050" w="529590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1600201" y="1153228"/>
            <a:ext cx="9191625" cy="5704772"/>
          </a:xfrm>
          <a:custGeom>
            <a:rect b="b" l="l" r="r" t="t"/>
            <a:pathLst>
              <a:path extrusionOk="0" h="5704772" w="9191625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2795588" y="0"/>
            <a:ext cx="6803142" cy="5396474"/>
          </a:xfrm>
          <a:custGeom>
            <a:rect b="b" l="l" r="r" t="t"/>
            <a:pathLst>
              <a:path extrusionOk="0" h="5396474" w="6803142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" name="Google Shape;14;p18"/>
          <p:cNvSpPr txBox="1"/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" type="subTitle"/>
          </p:nvPr>
        </p:nvSpPr>
        <p:spPr>
          <a:xfrm>
            <a:off x="4349496" y="3483864"/>
            <a:ext cx="3493008" cy="87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/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"/>
              <a:buNone/>
              <a:defRPr b="1" sz="33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" type="body"/>
          </p:nvPr>
        </p:nvSpPr>
        <p:spPr>
          <a:xfrm>
            <a:off x="3611880" y="1984248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0"/>
              <a:buNone/>
              <a:defRPr b="1" sz="10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2" type="body"/>
          </p:nvPr>
        </p:nvSpPr>
        <p:spPr>
          <a:xfrm>
            <a:off x="4389120" y="4308475"/>
            <a:ext cx="3932238" cy="588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3" type="body"/>
          </p:nvPr>
        </p:nvSpPr>
        <p:spPr>
          <a:xfrm>
            <a:off x="9500616" y="3209544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0"/>
              <a:buNone/>
              <a:defRPr b="1" sz="10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preencoded.png" id="85" name="Google Shape;85;p27"/>
          <p:cNvSpPr/>
          <p:nvPr/>
        </p:nvSpPr>
        <p:spPr>
          <a:xfrm>
            <a:off x="-7117" y="0"/>
            <a:ext cx="2550985" cy="6858000"/>
          </a:xfrm>
          <a:custGeom>
            <a:rect b="b" l="l" r="r" t="t"/>
            <a:pathLst>
              <a:path extrusionOk="0" h="6858000" w="2550985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6" name="Google Shape;86;p27"/>
          <p:cNvSpPr/>
          <p:nvPr/>
        </p:nvSpPr>
        <p:spPr>
          <a:xfrm>
            <a:off x="-9415" y="0"/>
            <a:ext cx="2548591" cy="2555628"/>
          </a:xfrm>
          <a:custGeom>
            <a:rect b="b" l="l" r="r" t="t"/>
            <a:pathLst>
              <a:path extrusionOk="0" h="2555628" w="2548591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87" name="Google Shape;87;p27"/>
          <p:cNvSpPr/>
          <p:nvPr/>
        </p:nvSpPr>
        <p:spPr>
          <a:xfrm>
            <a:off x="2543868" y="0"/>
            <a:ext cx="2560340" cy="2560340"/>
          </a:xfrm>
          <a:custGeom>
            <a:rect b="b" l="l" r="r" t="t"/>
            <a:pathLst>
              <a:path extrusionOk="0" h="2560340" w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8" name="Google Shape;88;p27"/>
          <p:cNvSpPr/>
          <p:nvPr/>
        </p:nvSpPr>
        <p:spPr>
          <a:xfrm flipH="1">
            <a:off x="2535251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9" name="Google Shape;89;p27"/>
          <p:cNvSpPr/>
          <p:nvPr/>
        </p:nvSpPr>
        <p:spPr>
          <a:xfrm flipH="1">
            <a:off x="-10617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0" name="Google Shape;90;p27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4">
  <p:cSld name="Team x4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8"/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3" name="Google Shape;93;p28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28"/>
          <p:cNvSpPr/>
          <p:nvPr>
            <p:ph idx="2" type="pic"/>
          </p:nvPr>
        </p:nvSpPr>
        <p:spPr>
          <a:xfrm>
            <a:off x="758905" y="2392023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96" name="Google Shape;96;p28"/>
          <p:cNvSpPr txBox="1"/>
          <p:nvPr>
            <p:ph idx="1" type="body"/>
          </p:nvPr>
        </p:nvSpPr>
        <p:spPr>
          <a:xfrm>
            <a:off x="758905" y="4989515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3" type="body"/>
          </p:nvPr>
        </p:nvSpPr>
        <p:spPr>
          <a:xfrm>
            <a:off x="916885" y="5599755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8"/>
          <p:cNvSpPr/>
          <p:nvPr>
            <p:ph idx="4" type="pic"/>
          </p:nvPr>
        </p:nvSpPr>
        <p:spPr>
          <a:xfrm>
            <a:off x="3517361" y="2392619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99" name="Google Shape;99;p28"/>
          <p:cNvSpPr txBox="1"/>
          <p:nvPr>
            <p:ph idx="5" type="body"/>
          </p:nvPr>
        </p:nvSpPr>
        <p:spPr>
          <a:xfrm>
            <a:off x="3516747" y="4990111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6" type="body"/>
          </p:nvPr>
        </p:nvSpPr>
        <p:spPr>
          <a:xfrm>
            <a:off x="3674073" y="5600351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8"/>
          <p:cNvSpPr/>
          <p:nvPr>
            <p:ph idx="7" type="pic"/>
          </p:nvPr>
        </p:nvSpPr>
        <p:spPr>
          <a:xfrm>
            <a:off x="6275817" y="2393215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02" name="Google Shape;102;p28"/>
          <p:cNvSpPr txBox="1"/>
          <p:nvPr>
            <p:ph idx="8" type="body"/>
          </p:nvPr>
        </p:nvSpPr>
        <p:spPr>
          <a:xfrm>
            <a:off x="6274589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9" type="body"/>
          </p:nvPr>
        </p:nvSpPr>
        <p:spPr>
          <a:xfrm>
            <a:off x="6432529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8"/>
          <p:cNvSpPr/>
          <p:nvPr>
            <p:ph idx="13" type="pic"/>
          </p:nvPr>
        </p:nvSpPr>
        <p:spPr>
          <a:xfrm>
            <a:off x="9034272" y="2393215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05" name="Google Shape;105;p28"/>
          <p:cNvSpPr txBox="1"/>
          <p:nvPr>
            <p:ph idx="14" type="body"/>
          </p:nvPr>
        </p:nvSpPr>
        <p:spPr>
          <a:xfrm>
            <a:off x="9032431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5" type="body"/>
          </p:nvPr>
        </p:nvSpPr>
        <p:spPr>
          <a:xfrm>
            <a:off x="9190984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8">
  <p:cSld name="Team x8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/>
          <p:nvPr>
            <p:ph type="title"/>
          </p:nvPr>
        </p:nvSpPr>
        <p:spPr>
          <a:xfrm>
            <a:off x="758952" y="539496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29"/>
          <p:cNvSpPr/>
          <p:nvPr>
            <p:ph idx="2" type="pic"/>
          </p:nvPr>
        </p:nvSpPr>
        <p:spPr>
          <a:xfrm>
            <a:off x="1271016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1" name="Google Shape;111;p29"/>
          <p:cNvSpPr txBox="1"/>
          <p:nvPr>
            <p:ph idx="1" type="body"/>
          </p:nvPr>
        </p:nvSpPr>
        <p:spPr>
          <a:xfrm>
            <a:off x="1271016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3" type="body"/>
          </p:nvPr>
        </p:nvSpPr>
        <p:spPr>
          <a:xfrm>
            <a:off x="1271016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9"/>
          <p:cNvSpPr/>
          <p:nvPr>
            <p:ph idx="4" type="pic"/>
          </p:nvPr>
        </p:nvSpPr>
        <p:spPr>
          <a:xfrm>
            <a:off x="1271016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4" name="Google Shape;114;p29"/>
          <p:cNvSpPr txBox="1"/>
          <p:nvPr>
            <p:ph idx="5" type="body"/>
          </p:nvPr>
        </p:nvSpPr>
        <p:spPr>
          <a:xfrm>
            <a:off x="1271016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6" type="body"/>
          </p:nvPr>
        </p:nvSpPr>
        <p:spPr>
          <a:xfrm>
            <a:off x="1271016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9"/>
          <p:cNvSpPr/>
          <p:nvPr>
            <p:ph idx="7" type="pic"/>
          </p:nvPr>
        </p:nvSpPr>
        <p:spPr>
          <a:xfrm>
            <a:off x="3828288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7" name="Google Shape;117;p29"/>
          <p:cNvSpPr txBox="1"/>
          <p:nvPr>
            <p:ph idx="8" type="body"/>
          </p:nvPr>
        </p:nvSpPr>
        <p:spPr>
          <a:xfrm>
            <a:off x="3828288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9"/>
          <p:cNvSpPr txBox="1"/>
          <p:nvPr>
            <p:ph idx="9" type="body"/>
          </p:nvPr>
        </p:nvSpPr>
        <p:spPr>
          <a:xfrm>
            <a:off x="3828288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9"/>
          <p:cNvSpPr/>
          <p:nvPr>
            <p:ph idx="13" type="pic"/>
          </p:nvPr>
        </p:nvSpPr>
        <p:spPr>
          <a:xfrm>
            <a:off x="3828288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0" name="Google Shape;120;p29"/>
          <p:cNvSpPr txBox="1"/>
          <p:nvPr>
            <p:ph idx="14" type="body"/>
          </p:nvPr>
        </p:nvSpPr>
        <p:spPr>
          <a:xfrm>
            <a:off x="3828288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9"/>
          <p:cNvSpPr txBox="1"/>
          <p:nvPr>
            <p:ph idx="15" type="body"/>
          </p:nvPr>
        </p:nvSpPr>
        <p:spPr>
          <a:xfrm>
            <a:off x="3828288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9"/>
          <p:cNvSpPr/>
          <p:nvPr>
            <p:ph idx="16" type="pic"/>
          </p:nvPr>
        </p:nvSpPr>
        <p:spPr>
          <a:xfrm>
            <a:off x="6385560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3" name="Google Shape;123;p29"/>
          <p:cNvSpPr txBox="1"/>
          <p:nvPr>
            <p:ph idx="17" type="body"/>
          </p:nvPr>
        </p:nvSpPr>
        <p:spPr>
          <a:xfrm>
            <a:off x="6385560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9"/>
          <p:cNvSpPr txBox="1"/>
          <p:nvPr>
            <p:ph idx="18" type="body"/>
          </p:nvPr>
        </p:nvSpPr>
        <p:spPr>
          <a:xfrm>
            <a:off x="6385560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9"/>
          <p:cNvSpPr/>
          <p:nvPr>
            <p:ph idx="19" type="pic"/>
          </p:nvPr>
        </p:nvSpPr>
        <p:spPr>
          <a:xfrm>
            <a:off x="6385560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6" name="Google Shape;126;p29"/>
          <p:cNvSpPr txBox="1"/>
          <p:nvPr>
            <p:ph idx="20" type="body"/>
          </p:nvPr>
        </p:nvSpPr>
        <p:spPr>
          <a:xfrm>
            <a:off x="6385560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21" type="body"/>
          </p:nvPr>
        </p:nvSpPr>
        <p:spPr>
          <a:xfrm>
            <a:off x="6385560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9"/>
          <p:cNvSpPr/>
          <p:nvPr>
            <p:ph idx="22" type="pic"/>
          </p:nvPr>
        </p:nvSpPr>
        <p:spPr>
          <a:xfrm>
            <a:off x="8942832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9" name="Google Shape;129;p29"/>
          <p:cNvSpPr txBox="1"/>
          <p:nvPr>
            <p:ph idx="23" type="body"/>
          </p:nvPr>
        </p:nvSpPr>
        <p:spPr>
          <a:xfrm>
            <a:off x="8942832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24" type="body"/>
          </p:nvPr>
        </p:nvSpPr>
        <p:spPr>
          <a:xfrm>
            <a:off x="8942832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9"/>
          <p:cNvSpPr/>
          <p:nvPr>
            <p:ph idx="25" type="pic"/>
          </p:nvPr>
        </p:nvSpPr>
        <p:spPr>
          <a:xfrm>
            <a:off x="8942832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32" name="Google Shape;132;p29"/>
          <p:cNvSpPr txBox="1"/>
          <p:nvPr>
            <p:ph idx="26" type="body"/>
          </p:nvPr>
        </p:nvSpPr>
        <p:spPr>
          <a:xfrm>
            <a:off x="8942832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9"/>
          <p:cNvSpPr txBox="1"/>
          <p:nvPr>
            <p:ph idx="27" type="body"/>
          </p:nvPr>
        </p:nvSpPr>
        <p:spPr>
          <a:xfrm>
            <a:off x="8942832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/>
          <p:nvPr/>
        </p:nvSpPr>
        <p:spPr>
          <a:xfrm>
            <a:off x="685338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6" name="Google Shape;136;p30"/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rgbClr val="FAEB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7" name="Google Shape;137;p30"/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8" name="Google Shape;138;p30"/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9" name="Google Shape;139;p30"/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rgbClr val="FAEB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0" name="Google Shape;140;p30"/>
          <p:cNvSpPr txBox="1"/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30"/>
          <p:cNvSpPr txBox="1"/>
          <p:nvPr>
            <p:ph idx="1" type="body"/>
          </p:nvPr>
        </p:nvSpPr>
        <p:spPr>
          <a:xfrm>
            <a:off x="685338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3" name="Google Shape;143;p30"/>
          <p:cNvSpPr/>
          <p:nvPr>
            <p:ph idx="2" type="pic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4" name="Google Shape;144;p30"/>
          <p:cNvSpPr txBox="1"/>
          <p:nvPr>
            <p:ph idx="3" type="body"/>
          </p:nvPr>
        </p:nvSpPr>
        <p:spPr>
          <a:xfrm>
            <a:off x="731058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4" type="body"/>
          </p:nvPr>
        </p:nvSpPr>
        <p:spPr>
          <a:xfrm>
            <a:off x="2900910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30"/>
          <p:cNvSpPr/>
          <p:nvPr>
            <p:ph idx="5" type="pic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47" name="Google Shape;147;p30"/>
          <p:cNvSpPr txBox="1"/>
          <p:nvPr>
            <p:ph idx="6" type="body"/>
          </p:nvPr>
        </p:nvSpPr>
        <p:spPr>
          <a:xfrm>
            <a:off x="2946630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30"/>
          <p:cNvSpPr txBox="1"/>
          <p:nvPr>
            <p:ph idx="7" type="body"/>
          </p:nvPr>
        </p:nvSpPr>
        <p:spPr>
          <a:xfrm>
            <a:off x="5116484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9" name="Google Shape;149;p30"/>
          <p:cNvSpPr/>
          <p:nvPr>
            <p:ph idx="8" type="pic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0" name="Google Shape;150;p30"/>
          <p:cNvSpPr txBox="1"/>
          <p:nvPr>
            <p:ph idx="9" type="body"/>
          </p:nvPr>
        </p:nvSpPr>
        <p:spPr>
          <a:xfrm>
            <a:off x="5162204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30"/>
          <p:cNvSpPr txBox="1"/>
          <p:nvPr>
            <p:ph idx="13" type="body"/>
          </p:nvPr>
        </p:nvSpPr>
        <p:spPr>
          <a:xfrm>
            <a:off x="7332057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2" name="Google Shape;152;p30"/>
          <p:cNvSpPr/>
          <p:nvPr>
            <p:ph idx="14" type="pic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53" name="Google Shape;153;p30"/>
          <p:cNvSpPr txBox="1"/>
          <p:nvPr>
            <p:ph idx="15" type="body"/>
          </p:nvPr>
        </p:nvSpPr>
        <p:spPr>
          <a:xfrm>
            <a:off x="7377777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0"/>
          <p:cNvSpPr txBox="1"/>
          <p:nvPr>
            <p:ph idx="16" type="body"/>
          </p:nvPr>
        </p:nvSpPr>
        <p:spPr>
          <a:xfrm>
            <a:off x="9547629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5" name="Google Shape;155;p30"/>
          <p:cNvSpPr/>
          <p:nvPr>
            <p:ph idx="17" type="pic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6" name="Google Shape;156;p30"/>
          <p:cNvSpPr txBox="1"/>
          <p:nvPr>
            <p:ph idx="18" type="body"/>
          </p:nvPr>
        </p:nvSpPr>
        <p:spPr>
          <a:xfrm>
            <a:off x="9593349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/>
          <p:nvPr/>
        </p:nvSpPr>
        <p:spPr>
          <a:xfrm>
            <a:off x="0" y="0"/>
            <a:ext cx="2838450" cy="2857958"/>
          </a:xfrm>
          <a:custGeom>
            <a:rect b="b" l="l" r="r" t="t"/>
            <a:pathLst>
              <a:path extrusionOk="0" h="2857958" w="2838450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9" name="Google Shape;159;p31"/>
          <p:cNvSpPr/>
          <p:nvPr/>
        </p:nvSpPr>
        <p:spPr>
          <a:xfrm>
            <a:off x="1" y="-1"/>
            <a:ext cx="1970627" cy="1990267"/>
          </a:xfrm>
          <a:custGeom>
            <a:rect b="b" l="l" r="r" t="t"/>
            <a:pathLst>
              <a:path extrusionOk="0" h="1990267" w="197062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0" name="Google Shape;160;p31"/>
          <p:cNvSpPr/>
          <p:nvPr/>
        </p:nvSpPr>
        <p:spPr>
          <a:xfrm>
            <a:off x="1" y="1"/>
            <a:ext cx="1003449" cy="1013015"/>
          </a:xfrm>
          <a:custGeom>
            <a:rect b="b" l="l" r="r" t="t"/>
            <a:pathLst>
              <a:path extrusionOk="0" h="1013015" w="1003449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1" name="Google Shape;161;p31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preencoded.png" id="163" name="Google Shape;163;p31"/>
          <p:cNvSpPr/>
          <p:nvPr/>
        </p:nvSpPr>
        <p:spPr>
          <a:xfrm>
            <a:off x="1458332" y="590133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685338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5" name="Google Shape;165;p31"/>
          <p:cNvSpPr txBox="1"/>
          <p:nvPr>
            <p:ph idx="2" type="body"/>
          </p:nvPr>
        </p:nvSpPr>
        <p:spPr>
          <a:xfrm>
            <a:off x="2900911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6" name="Google Shape;166;p31"/>
          <p:cNvSpPr txBox="1"/>
          <p:nvPr>
            <p:ph idx="3" type="body"/>
          </p:nvPr>
        </p:nvSpPr>
        <p:spPr>
          <a:xfrm>
            <a:off x="5116484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7" name="Google Shape;167;p31"/>
          <p:cNvSpPr txBox="1"/>
          <p:nvPr>
            <p:ph idx="4" type="body"/>
          </p:nvPr>
        </p:nvSpPr>
        <p:spPr>
          <a:xfrm>
            <a:off x="7332057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8" name="Google Shape;168;p31"/>
          <p:cNvSpPr txBox="1"/>
          <p:nvPr>
            <p:ph idx="5" type="body"/>
          </p:nvPr>
        </p:nvSpPr>
        <p:spPr>
          <a:xfrm>
            <a:off x="9547629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9" name="Google Shape;169;p31"/>
          <p:cNvSpPr txBox="1"/>
          <p:nvPr>
            <p:ph idx="6" type="body"/>
          </p:nvPr>
        </p:nvSpPr>
        <p:spPr>
          <a:xfrm>
            <a:off x="685338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31"/>
          <p:cNvSpPr txBox="1"/>
          <p:nvPr>
            <p:ph idx="7" type="body"/>
          </p:nvPr>
        </p:nvSpPr>
        <p:spPr>
          <a:xfrm>
            <a:off x="2900911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31"/>
          <p:cNvSpPr txBox="1"/>
          <p:nvPr>
            <p:ph idx="8" type="body"/>
          </p:nvPr>
        </p:nvSpPr>
        <p:spPr>
          <a:xfrm>
            <a:off x="5116484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31"/>
          <p:cNvSpPr txBox="1"/>
          <p:nvPr>
            <p:ph idx="9" type="body"/>
          </p:nvPr>
        </p:nvSpPr>
        <p:spPr>
          <a:xfrm>
            <a:off x="7332057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31"/>
          <p:cNvSpPr txBox="1"/>
          <p:nvPr>
            <p:ph idx="13" type="body"/>
          </p:nvPr>
        </p:nvSpPr>
        <p:spPr>
          <a:xfrm>
            <a:off x="9547629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74" name="Google Shape;174;p31"/>
          <p:cNvCxnSpPr/>
          <p:nvPr/>
        </p:nvCxnSpPr>
        <p:spPr>
          <a:xfrm>
            <a:off x="739398" y="4187681"/>
            <a:ext cx="10812360" cy="0"/>
          </a:xfrm>
          <a:prstGeom prst="straightConnector1">
            <a:avLst/>
          </a:prstGeom>
          <a:noFill/>
          <a:ln cap="flat" cmpd="sng" w="12700">
            <a:solidFill>
              <a:srgbClr val="F0CAA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2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32"/>
          <p:cNvSpPr txBox="1"/>
          <p:nvPr>
            <p:ph idx="1" type="body"/>
          </p:nvPr>
        </p:nvSpPr>
        <p:spPr>
          <a:xfrm>
            <a:off x="713232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9" name="Google Shape;179;p32"/>
          <p:cNvSpPr/>
          <p:nvPr>
            <p:ph idx="2" type="pic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80" name="Google Shape;180;p32"/>
          <p:cNvSpPr txBox="1"/>
          <p:nvPr>
            <p:ph idx="3" type="body"/>
          </p:nvPr>
        </p:nvSpPr>
        <p:spPr>
          <a:xfrm>
            <a:off x="992124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4" type="body"/>
          </p:nvPr>
        </p:nvSpPr>
        <p:spPr>
          <a:xfrm>
            <a:off x="4443984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2" name="Google Shape;182;p32"/>
          <p:cNvSpPr/>
          <p:nvPr>
            <p:ph idx="5" type="pic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83" name="Google Shape;183;p32"/>
          <p:cNvSpPr txBox="1"/>
          <p:nvPr>
            <p:ph idx="6" type="body"/>
          </p:nvPr>
        </p:nvSpPr>
        <p:spPr>
          <a:xfrm>
            <a:off x="4722876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32"/>
          <p:cNvSpPr txBox="1"/>
          <p:nvPr>
            <p:ph idx="7" type="body"/>
          </p:nvPr>
        </p:nvSpPr>
        <p:spPr>
          <a:xfrm>
            <a:off x="8092440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5" name="Google Shape;185;p32"/>
          <p:cNvSpPr/>
          <p:nvPr>
            <p:ph idx="8" type="pic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86" name="Google Shape;186;p32"/>
          <p:cNvSpPr txBox="1"/>
          <p:nvPr>
            <p:ph idx="9" type="body"/>
          </p:nvPr>
        </p:nvSpPr>
        <p:spPr>
          <a:xfrm>
            <a:off x="8371332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bg>
      <p:bgPr>
        <a:solidFill>
          <a:schemeClr val="accent6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0"/>
            <a:ext cx="8948738" cy="6858000"/>
          </a:xfrm>
          <a:custGeom>
            <a:rect b="b" l="l" r="r" t="t"/>
            <a:pathLst>
              <a:path extrusionOk="0" h="6858000" w="8948738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89" name="Google Shape;189;p33"/>
          <p:cNvSpPr/>
          <p:nvPr/>
        </p:nvSpPr>
        <p:spPr>
          <a:xfrm>
            <a:off x="7538626" y="13142"/>
            <a:ext cx="4653374" cy="6831717"/>
          </a:xfrm>
          <a:custGeom>
            <a:rect b="b" l="l" r="r" t="t"/>
            <a:pathLst>
              <a:path extrusionOk="0" h="6831717" w="4653374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0" name="Google Shape;19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3"/>
          <p:cNvSpPr txBox="1"/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lv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3"/>
          <p:cNvSpPr txBox="1"/>
          <p:nvPr>
            <p:ph idx="1" type="subTitle"/>
          </p:nvPr>
        </p:nvSpPr>
        <p:spPr>
          <a:xfrm>
            <a:off x="1545336" y="2846832"/>
            <a:ext cx="4169664" cy="217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194" name="Google Shape;194;p34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5" name="Google Shape;19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4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97" name="Google Shape;197;p34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8" name="Google Shape;19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4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34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4"/>
          <p:cNvSpPr txBox="1"/>
          <p:nvPr>
            <p:ph idx="1" type="body"/>
          </p:nvPr>
        </p:nvSpPr>
        <p:spPr>
          <a:xfrm>
            <a:off x="368503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34"/>
          <p:cNvSpPr txBox="1"/>
          <p:nvPr>
            <p:ph idx="2" type="body"/>
          </p:nvPr>
        </p:nvSpPr>
        <p:spPr>
          <a:xfrm>
            <a:off x="775411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5" name="Google Shape;205;p35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6" name="Google Shape;206;p35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27083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5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1" name="Google Shape;211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3" name="Google Shape;213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4" name="Google Shape;214;p36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19"/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18" name="Google Shape;18;p19"/>
            <p:cNvSpPr/>
            <p:nvPr/>
          </p:nvSpPr>
          <p:spPr>
            <a:xfrm>
              <a:off x="5009037" y="25257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" name="Google Shape;19;p19"/>
            <p:cNvSpPr/>
            <p:nvPr/>
          </p:nvSpPr>
          <p:spPr>
            <a:xfrm>
              <a:off x="8589536" y="2525712"/>
              <a:ext cx="3589694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0" name="Google Shape;20;p19"/>
          <p:cNvGrpSpPr/>
          <p:nvPr/>
        </p:nvGrpSpPr>
        <p:grpSpPr>
          <a:xfrm rot="10800000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21" name="Google Shape;21;p19"/>
            <p:cNvSpPr/>
            <p:nvPr/>
          </p:nvSpPr>
          <p:spPr>
            <a:xfrm>
              <a:off x="5183405" y="26781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2" name="Google Shape;22;p19"/>
            <p:cNvSpPr/>
            <p:nvPr/>
          </p:nvSpPr>
          <p:spPr>
            <a:xfrm>
              <a:off x="8763903" y="2678112"/>
              <a:ext cx="3589695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descr="preencoded.png" id="23" name="Google Shape;23;p19"/>
          <p:cNvSpPr/>
          <p:nvPr/>
        </p:nvSpPr>
        <p:spPr>
          <a:xfrm>
            <a:off x="7642518" y="4577658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" name="Google Shape;24;p19"/>
          <p:cNvSpPr txBox="1"/>
          <p:nvPr>
            <p:ph type="title"/>
          </p:nvPr>
        </p:nvSpPr>
        <p:spPr>
          <a:xfrm>
            <a:off x="1499616" y="1901952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1499616" y="2770632"/>
            <a:ext cx="5693664" cy="3122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7" name="Google Shape;217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0" name="Google Shape;220;p37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/>
          <p:nvPr/>
        </p:nvSpPr>
        <p:spPr>
          <a:xfrm>
            <a:off x="2062836" y="686475"/>
            <a:ext cx="7774629" cy="6193018"/>
          </a:xfrm>
          <a:custGeom>
            <a:rect b="b" l="l" r="r" t="t"/>
            <a:pathLst>
              <a:path extrusionOk="0" h="6193018" w="7774629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rgbClr val="F8E4CF">
              <a:alpha val="9882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" name="Google Shape;28;p20"/>
          <p:cNvSpPr/>
          <p:nvPr/>
        </p:nvSpPr>
        <p:spPr>
          <a:xfrm>
            <a:off x="7610252" y="1"/>
            <a:ext cx="2273668" cy="3147998"/>
          </a:xfrm>
          <a:custGeom>
            <a:rect b="b" l="l" r="r" t="t"/>
            <a:pathLst>
              <a:path extrusionOk="0" h="3147998" w="227366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" name="Google Shape;29;p20"/>
          <p:cNvSpPr/>
          <p:nvPr/>
        </p:nvSpPr>
        <p:spPr>
          <a:xfrm>
            <a:off x="9883919" y="2"/>
            <a:ext cx="2254928" cy="3141557"/>
          </a:xfrm>
          <a:custGeom>
            <a:rect b="b" l="l" r="r" t="t"/>
            <a:pathLst>
              <a:path extrusionOk="0" h="3141557" w="2254928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" name="Google Shape;30;p20"/>
          <p:cNvSpPr/>
          <p:nvPr/>
        </p:nvSpPr>
        <p:spPr>
          <a:xfrm>
            <a:off x="8395730" y="2"/>
            <a:ext cx="2959203" cy="2352793"/>
          </a:xfrm>
          <a:custGeom>
            <a:rect b="b" l="l" r="r" t="t"/>
            <a:pathLst>
              <a:path extrusionOk="0" h="2352793" w="295920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1" name="Google Shape;31;p20"/>
          <p:cNvSpPr/>
          <p:nvPr/>
        </p:nvSpPr>
        <p:spPr>
          <a:xfrm>
            <a:off x="1390854" y="3130662"/>
            <a:ext cx="3106248" cy="3748831"/>
          </a:xfrm>
          <a:custGeom>
            <a:rect b="b" l="l" r="r" t="t"/>
            <a:pathLst>
              <a:path extrusionOk="0" h="3748831" w="3106248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" name="Google Shape;32;p20"/>
          <p:cNvSpPr/>
          <p:nvPr/>
        </p:nvSpPr>
        <p:spPr>
          <a:xfrm>
            <a:off x="0" y="3130661"/>
            <a:ext cx="1400640" cy="3748832"/>
          </a:xfrm>
          <a:custGeom>
            <a:rect b="b" l="l" r="r" t="t"/>
            <a:pathLst>
              <a:path extrusionOk="0" h="3748832" w="1400640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3" name="Google Shape;33;p20"/>
          <p:cNvSpPr txBox="1"/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" type="body"/>
          </p:nvPr>
        </p:nvSpPr>
        <p:spPr>
          <a:xfrm>
            <a:off x="2895600" y="4718304"/>
            <a:ext cx="6400800" cy="512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36" name="Google Shape;36;p21"/>
          <p:cNvSpPr/>
          <p:nvPr/>
        </p:nvSpPr>
        <p:spPr>
          <a:xfrm>
            <a:off x="8758238" y="-14287"/>
            <a:ext cx="3433763" cy="3452812"/>
          </a:xfrm>
          <a:custGeom>
            <a:rect b="b" l="l" r="r" t="t"/>
            <a:pathLst>
              <a:path extrusionOk="0" h="3452812" w="3433763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37" name="Google Shape;37;p21"/>
          <p:cNvSpPr/>
          <p:nvPr/>
        </p:nvSpPr>
        <p:spPr>
          <a:xfrm>
            <a:off x="8758238" y="3438525"/>
            <a:ext cx="3433763" cy="3433762"/>
          </a:xfrm>
          <a:custGeom>
            <a:rect b="b" l="l" r="r" t="t"/>
            <a:pathLst>
              <a:path extrusionOk="0" h="3433762" w="3433763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38" name="Google Shape;38;p21"/>
          <p:cNvSpPr/>
          <p:nvPr/>
        </p:nvSpPr>
        <p:spPr>
          <a:xfrm flipH="1" rot="10800000">
            <a:off x="9991725" y="1247775"/>
            <a:ext cx="2200275" cy="2181225"/>
          </a:xfrm>
          <a:custGeom>
            <a:rect b="b" l="l" r="r" t="t"/>
            <a:pathLst>
              <a:path extrusionOk="0" h="2181225" w="220027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39" name="Google Shape;39;p21"/>
          <p:cNvSpPr/>
          <p:nvPr/>
        </p:nvSpPr>
        <p:spPr>
          <a:xfrm flipH="1" rot="10800000">
            <a:off x="-20086" y="4580051"/>
            <a:ext cx="2277948" cy="2277948"/>
          </a:xfrm>
          <a:custGeom>
            <a:rect b="b" l="l" r="r" t="t"/>
            <a:pathLst>
              <a:path extrusionOk="0" h="2277948" w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40" name="Google Shape;4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  <a:noFill/>
          <a:ln>
            <a:noFill/>
          </a:ln>
        </p:spPr>
      </p:pic>
      <p:sp>
        <p:nvSpPr>
          <p:cNvPr descr="preencoded.png" id="41" name="Google Shape;41;p21"/>
          <p:cNvSpPr/>
          <p:nvPr/>
        </p:nvSpPr>
        <p:spPr>
          <a:xfrm>
            <a:off x="1707959" y="5667616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2" name="Google Shape;42;p21"/>
          <p:cNvSpPr txBox="1"/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" type="body"/>
          </p:nvPr>
        </p:nvSpPr>
        <p:spPr>
          <a:xfrm>
            <a:off x="1508760" y="2837688"/>
            <a:ext cx="5879592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indent="-3238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3pPr>
            <a:lvl4pPr indent="-3238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Introduc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/>
          <p:nvPr/>
        </p:nvSpPr>
        <p:spPr>
          <a:xfrm>
            <a:off x="0" y="3427336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7" name="Google Shape;47;p22"/>
          <p:cNvSpPr/>
          <p:nvPr/>
        </p:nvSpPr>
        <p:spPr>
          <a:xfrm>
            <a:off x="0" y="3427336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8" name="Google Shape;48;p22"/>
          <p:cNvSpPr/>
          <p:nvPr/>
        </p:nvSpPr>
        <p:spPr>
          <a:xfrm>
            <a:off x="1" y="1"/>
            <a:ext cx="3423785" cy="3437345"/>
          </a:xfrm>
          <a:custGeom>
            <a:rect b="b" l="l" r="r" t="t"/>
            <a:pathLst>
              <a:path extrusionOk="0" h="3437345" w="342378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9" name="Google Shape;49;p22"/>
          <p:cNvSpPr txBox="1"/>
          <p:nvPr>
            <p:ph type="title"/>
          </p:nvPr>
        </p:nvSpPr>
        <p:spPr>
          <a:xfrm>
            <a:off x="4224528" y="2276856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" type="body"/>
          </p:nvPr>
        </p:nvSpPr>
        <p:spPr>
          <a:xfrm>
            <a:off x="4224528" y="3222752"/>
            <a:ext cx="6766560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indent="-3238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3pPr>
            <a:lvl4pPr indent="-3238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22"/>
          <p:cNvSpPr/>
          <p:nvPr/>
        </p:nvSpPr>
        <p:spPr>
          <a:xfrm>
            <a:off x="1" y="869"/>
            <a:ext cx="3423785" cy="3436477"/>
          </a:xfrm>
          <a:custGeom>
            <a:rect b="b" l="l" r="r" t="t"/>
            <a:pathLst>
              <a:path extrusionOk="0" h="3436477" w="3423785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23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>
  <p:cSld name="Title and Tab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/>
          <p:nvPr/>
        </p:nvSpPr>
        <p:spPr>
          <a:xfrm>
            <a:off x="9866106" y="0"/>
            <a:ext cx="2325894" cy="2180854"/>
          </a:xfrm>
          <a:custGeom>
            <a:rect b="b" l="l" r="r" t="t"/>
            <a:pathLst>
              <a:path extrusionOk="0" h="2180854" w="232589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9" name="Google Shape;59;p24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755904" y="2825496"/>
            <a:ext cx="10680192" cy="283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preencoded.png" id="64" name="Google Shape;64;p25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65" name="Google Shape;6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5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7" name="Google Shape;67;p25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68" name="Google Shape;6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397764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25"/>
          <p:cNvSpPr txBox="1"/>
          <p:nvPr>
            <p:ph idx="2" type="body"/>
          </p:nvPr>
        </p:nvSpPr>
        <p:spPr>
          <a:xfrm>
            <a:off x="368503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3" type="body"/>
          </p:nvPr>
        </p:nvSpPr>
        <p:spPr>
          <a:xfrm>
            <a:off x="804672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25"/>
          <p:cNvSpPr txBox="1"/>
          <p:nvPr>
            <p:ph idx="4" type="body"/>
          </p:nvPr>
        </p:nvSpPr>
        <p:spPr>
          <a:xfrm>
            <a:off x="775411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Title and Char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6" name="Google Shape;76;p26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" type="body"/>
          </p:nvPr>
        </p:nvSpPr>
        <p:spPr>
          <a:xfrm>
            <a:off x="539496" y="2103120"/>
            <a:ext cx="11119104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 i="0" sz="4400" u="none" cap="none" strike="noStrik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"/>
          <p:cNvSpPr txBox="1"/>
          <p:nvPr>
            <p:ph type="ctrTitle"/>
          </p:nvPr>
        </p:nvSpPr>
        <p:spPr>
          <a:xfrm>
            <a:off x="3403092" y="1887998"/>
            <a:ext cx="5385900" cy="1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PRINCIPAL’S REPORT</a:t>
            </a:r>
            <a:br>
              <a:rPr lang="en-US"/>
            </a:br>
            <a:endParaRPr/>
          </a:p>
        </p:txBody>
      </p:sp>
      <p:sp>
        <p:nvSpPr>
          <p:cNvPr id="226" name="Google Shape;226;p1"/>
          <p:cNvSpPr txBox="1"/>
          <p:nvPr>
            <p:ph idx="1" type="subTitle"/>
          </p:nvPr>
        </p:nvSpPr>
        <p:spPr>
          <a:xfrm>
            <a:off x="4349534" y="3198089"/>
            <a:ext cx="34929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GO Team Meeting #1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September 7, 2022</a:t>
            </a:r>
            <a:endParaRPr/>
          </a:p>
        </p:txBody>
      </p:sp>
      <p:sp>
        <p:nvSpPr>
          <p:cNvPr id="227" name="Google Shape;227;p1"/>
          <p:cNvSpPr txBox="1"/>
          <p:nvPr>
            <p:ph idx="1" type="subTitle"/>
          </p:nvPr>
        </p:nvSpPr>
        <p:spPr>
          <a:xfrm>
            <a:off x="3717750" y="3886200"/>
            <a:ext cx="48366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Tonetta Green, Principal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Herman J. </a:t>
            </a:r>
            <a:r>
              <a:rPr lang="en-US"/>
              <a:t>Russell West End Academy</a:t>
            </a:r>
            <a:endParaRPr/>
          </a:p>
        </p:txBody>
      </p:sp>
      <p:pic>
        <p:nvPicPr>
          <p:cNvPr id="228" name="Google Shape;22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159" y="92550"/>
            <a:ext cx="1891675" cy="189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"/>
          <p:cNvSpPr txBox="1"/>
          <p:nvPr>
            <p:ph type="title"/>
          </p:nvPr>
        </p:nvSpPr>
        <p:spPr>
          <a:xfrm>
            <a:off x="2819400" y="2603753"/>
            <a:ext cx="6400800" cy="2901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GEORGIA MILESTONES ASSESSMENT RESULTS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p11"/>
          <p:cNvSpPr txBox="1"/>
          <p:nvPr/>
        </p:nvSpPr>
        <p:spPr>
          <a:xfrm>
            <a:off x="539496" y="44577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ELA</a:t>
            </a:r>
            <a:endParaRPr b="1" sz="4400" cap="none">
              <a:solidFill>
                <a:schemeClr val="accent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Table&#10;&#10;Description automatically generated" id="349" name="Google Shape;3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901" y="1120961"/>
            <a:ext cx="9891485" cy="3190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2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5" name="Google Shape;355;p12"/>
          <p:cNvSpPr txBox="1"/>
          <p:nvPr/>
        </p:nvSpPr>
        <p:spPr>
          <a:xfrm>
            <a:off x="539496" y="44577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MATH</a:t>
            </a:r>
            <a:endParaRPr b="1" sz="4400" cap="none">
              <a:solidFill>
                <a:schemeClr val="accent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Table&#10;&#10;Description automatically generated" id="356" name="Google Shape;35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629" y="1214239"/>
            <a:ext cx="11800114" cy="384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2" name="Google Shape;362;p13"/>
          <p:cNvSpPr txBox="1"/>
          <p:nvPr/>
        </p:nvSpPr>
        <p:spPr>
          <a:xfrm>
            <a:off x="539496" y="44577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SOCIAL STUDIES</a:t>
            </a:r>
            <a:endParaRPr b="1" sz="4400" cap="none">
              <a:solidFill>
                <a:schemeClr val="accent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63" name="Google Shape;3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914" y="1320666"/>
            <a:ext cx="11509828" cy="356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4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9" name="Google Shape;369;p14"/>
          <p:cNvSpPr txBox="1"/>
          <p:nvPr/>
        </p:nvSpPr>
        <p:spPr>
          <a:xfrm>
            <a:off x="539496" y="44577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SCIENCE</a:t>
            </a:r>
            <a:endParaRPr b="1" sz="4400" cap="none">
              <a:solidFill>
                <a:schemeClr val="accent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70" name="Google Shape;37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744" y="1216627"/>
            <a:ext cx="11263086" cy="3684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5"/>
          <p:cNvSpPr txBox="1"/>
          <p:nvPr>
            <p:ph type="title"/>
          </p:nvPr>
        </p:nvSpPr>
        <p:spPr>
          <a:xfrm>
            <a:off x="3767328" y="347472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GLOWS &amp; GROWS</a:t>
            </a:r>
            <a:br>
              <a:rPr lang="en-US"/>
            </a:br>
            <a:endParaRPr/>
          </a:p>
        </p:txBody>
      </p:sp>
      <p:sp>
        <p:nvSpPr>
          <p:cNvPr id="376" name="Google Shape;376;p1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15"/>
          <p:cNvSpPr txBox="1"/>
          <p:nvPr>
            <p:ph idx="1" type="body"/>
          </p:nvPr>
        </p:nvSpPr>
        <p:spPr>
          <a:xfrm>
            <a:off x="3767328" y="1584960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GLOWS</a:t>
            </a:r>
            <a:endParaRPr/>
          </a:p>
        </p:txBody>
      </p:sp>
      <p:sp>
        <p:nvSpPr>
          <p:cNvPr id="378" name="Google Shape;378;p15"/>
          <p:cNvSpPr txBox="1"/>
          <p:nvPr>
            <p:ph idx="2" type="body"/>
          </p:nvPr>
        </p:nvSpPr>
        <p:spPr>
          <a:xfrm>
            <a:off x="3685032" y="2115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72745" lvl="0" marL="3473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Char char="•"/>
            </a:pPr>
            <a:r>
              <a:rPr b="1" lang="en-US" sz="1900"/>
              <a:t>On track to meet Attendance Goal – 91.7% Daily Attendance rate: Goal is 85%</a:t>
            </a:r>
            <a:endParaRPr b="1" sz="1900"/>
          </a:p>
          <a:p>
            <a:pPr indent="-372745" lvl="0" marL="3473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900"/>
              <a:buChar char="•"/>
            </a:pPr>
            <a:r>
              <a:rPr b="1" lang="en-US" sz="1900"/>
              <a:t>Evidence of student engagement</a:t>
            </a:r>
            <a:endParaRPr b="1" sz="1900"/>
          </a:p>
          <a:p>
            <a:pPr indent="-372745" lvl="0" marL="3473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900"/>
              <a:buChar char="•"/>
            </a:pPr>
            <a:r>
              <a:rPr b="1" lang="en-US" sz="1900"/>
              <a:t>Teachers model expectations</a:t>
            </a:r>
            <a:endParaRPr b="1" sz="1900"/>
          </a:p>
          <a:p>
            <a:pPr indent="-372745" lvl="0" marL="3473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900"/>
              <a:buChar char="•"/>
            </a:pPr>
            <a:r>
              <a:rPr b="1" lang="en-US" sz="1900"/>
              <a:t>Learning targets &amp; "I Can" statements are posted</a:t>
            </a:r>
            <a:endParaRPr b="1" sz="1900"/>
          </a:p>
          <a:p>
            <a:pPr indent="-372745" lvl="0" marL="3473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900"/>
              <a:buChar char="•"/>
            </a:pPr>
            <a:r>
              <a:rPr b="1" lang="en-US" sz="1900"/>
              <a:t>Instructional artifacts &amp; materials aligned to standards</a:t>
            </a:r>
            <a:endParaRPr b="1" sz="1900"/>
          </a:p>
          <a:p>
            <a:pPr indent="-372745" lvl="0" marL="3473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900"/>
              <a:buChar char="•"/>
            </a:pPr>
            <a:r>
              <a:rPr b="1" lang="en-US" sz="1900"/>
              <a:t>Safe space conducive for learning </a:t>
            </a:r>
            <a:endParaRPr b="1" sz="1900"/>
          </a:p>
          <a:p>
            <a:pPr indent="-372745" lvl="0" marL="3473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900"/>
              <a:buChar char="•"/>
            </a:pPr>
            <a:r>
              <a:rPr b="1" lang="en-US" sz="1900"/>
              <a:t>Some evidence of questioning &amp; formative assessments</a:t>
            </a:r>
            <a:endParaRPr b="1" sz="1900"/>
          </a:p>
        </p:txBody>
      </p:sp>
      <p:sp>
        <p:nvSpPr>
          <p:cNvPr id="379" name="Google Shape;379;p15"/>
          <p:cNvSpPr txBox="1"/>
          <p:nvPr>
            <p:ph idx="4" type="body"/>
          </p:nvPr>
        </p:nvSpPr>
        <p:spPr>
          <a:xfrm>
            <a:off x="7970520" y="199720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66395" lvl="0" marL="3473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b="1" lang="en-US" sz="1800"/>
              <a:t>More student-centered (cooperative/collaborative) learning</a:t>
            </a:r>
            <a:endParaRPr b="1" sz="1800"/>
          </a:p>
          <a:p>
            <a:pPr indent="-366395" lvl="0" marL="3473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b="1" lang="en-US" sz="1800"/>
              <a:t>Appropriate use of manipulatives in math classes</a:t>
            </a:r>
            <a:endParaRPr b="1" sz="1800"/>
          </a:p>
          <a:p>
            <a:pPr indent="-366395" lvl="0" marL="3473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b="1" lang="en-US" sz="1800"/>
              <a:t>Small group instruction (differentiation)</a:t>
            </a:r>
            <a:endParaRPr b="1" sz="1800"/>
          </a:p>
          <a:p>
            <a:pPr indent="-366395" lvl="0" marL="3473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b="1" lang="en-US" sz="1800"/>
              <a:t>STEM standards of service aligning to daily classroom instruction</a:t>
            </a:r>
            <a:endParaRPr b="1" sz="1800"/>
          </a:p>
          <a:p>
            <a:pPr indent="-366395" lvl="0" marL="3473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b="1" lang="en-US" sz="1800"/>
              <a:t>Intentionality in planning (misconceptions)</a:t>
            </a:r>
            <a:endParaRPr b="1" sz="1800"/>
          </a:p>
          <a:p>
            <a:pPr indent="-366395" lvl="0" marL="3473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b="1" lang="en-US" sz="1800"/>
              <a:t>Increase the use of school-wide writing strategy across all contents &amp; grade levels</a:t>
            </a:r>
            <a:endParaRPr b="1" sz="1800"/>
          </a:p>
        </p:txBody>
      </p:sp>
      <p:sp>
        <p:nvSpPr>
          <p:cNvPr id="380" name="Google Shape;380;p15"/>
          <p:cNvSpPr txBox="1"/>
          <p:nvPr>
            <p:ph idx="3" type="body"/>
          </p:nvPr>
        </p:nvSpPr>
        <p:spPr>
          <a:xfrm>
            <a:off x="7970520" y="1584960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GROWS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"/>
          <p:cNvSpPr txBox="1"/>
          <p:nvPr>
            <p:ph type="title"/>
          </p:nvPr>
        </p:nvSpPr>
        <p:spPr>
          <a:xfrm>
            <a:off x="2619712" y="2660904"/>
            <a:ext cx="4251106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386" name="Google Shape;386;p16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/>
          <p:cNvSpPr txBox="1"/>
          <p:nvPr>
            <p:ph type="title"/>
          </p:nvPr>
        </p:nvSpPr>
        <p:spPr>
          <a:xfrm>
            <a:off x="1318641" y="787527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TOPICS</a:t>
            </a:r>
            <a:endParaRPr b="1" sz="4400">
              <a:solidFill>
                <a:schemeClr val="accent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4" name="Google Shape;234;p2"/>
          <p:cNvSpPr txBox="1"/>
          <p:nvPr>
            <p:ph idx="1" type="body"/>
          </p:nvPr>
        </p:nvSpPr>
        <p:spPr>
          <a:xfrm>
            <a:off x="1318641" y="1941957"/>
            <a:ext cx="5693664" cy="3420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School Start Update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	Current Enrollment &amp; Leveling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School Strategic Plan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	Strategic Plan Overview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	SMART Goals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GMAS Results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"/>
          <p:cNvSpPr txBox="1"/>
          <p:nvPr>
            <p:ph type="title"/>
          </p:nvPr>
        </p:nvSpPr>
        <p:spPr>
          <a:xfrm>
            <a:off x="2895600" y="3392424"/>
            <a:ext cx="640080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SCHOOL START</a:t>
            </a:r>
            <a:b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UPDATE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"/>
          <p:cNvSpPr txBox="1"/>
          <p:nvPr>
            <p:ph type="title"/>
          </p:nvPr>
        </p:nvSpPr>
        <p:spPr>
          <a:xfrm>
            <a:off x="1737360" y="1680591"/>
            <a:ext cx="6766560" cy="280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GENERAL INFORMATION ABOUT START OF SCHOOL</a:t>
            </a:r>
            <a:endParaRPr/>
          </a:p>
        </p:txBody>
      </p:sp>
      <p:sp>
        <p:nvSpPr>
          <p:cNvPr id="245" name="Google Shape;245;p4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"/>
          <p:cNvSpPr txBox="1"/>
          <p:nvPr>
            <p:ph type="title"/>
          </p:nvPr>
        </p:nvSpPr>
        <p:spPr>
          <a:xfrm>
            <a:off x="3727359" y="210312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ENROLLMENT</a:t>
            </a:r>
            <a:endParaRPr/>
          </a:p>
        </p:txBody>
      </p:sp>
      <p:sp>
        <p:nvSpPr>
          <p:cNvPr id="251" name="Google Shape;251;p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52" name="Google Shape;252;p5"/>
          <p:cNvGraphicFramePr/>
          <p:nvPr/>
        </p:nvGraphicFramePr>
        <p:xfrm>
          <a:off x="5545091" y="10623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{D107EC67-C790-4EB6-9F42-ADB0D16C747A}</a:tableStyleId>
              </a:tblPr>
              <a:tblGrid>
                <a:gridCol w="2914650"/>
                <a:gridCol w="13620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Projected Enrollment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388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Current Enrollment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410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Difference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3" name="Google Shape;253;p5"/>
          <p:cNvSpPr txBox="1"/>
          <p:nvPr/>
        </p:nvSpPr>
        <p:spPr>
          <a:xfrm>
            <a:off x="3727359" y="2725535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</a:pPr>
            <a:r>
              <a:rPr b="1" lang="en-US" sz="4400" cap="none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rPr>
              <a:t>LEVELING</a:t>
            </a:r>
            <a:endParaRPr/>
          </a:p>
        </p:txBody>
      </p:sp>
      <p:sp>
        <p:nvSpPr>
          <p:cNvPr id="254" name="Google Shape;254;p5"/>
          <p:cNvSpPr txBox="1"/>
          <p:nvPr/>
        </p:nvSpPr>
        <p:spPr>
          <a:xfrm>
            <a:off x="3727359" y="3496932"/>
            <a:ext cx="75502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Leveling is the process the District uses to adjust school budget allocations to match student enrollment. </a:t>
            </a:r>
            <a:endParaRPr/>
          </a:p>
        </p:txBody>
      </p:sp>
      <p:graphicFrame>
        <p:nvGraphicFramePr>
          <p:cNvPr id="255" name="Google Shape;255;p5"/>
          <p:cNvGraphicFramePr/>
          <p:nvPr/>
        </p:nvGraphicFramePr>
        <p:xfrm>
          <a:off x="3387284" y="43105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{1135DE18-A667-4DA4-BF40-5AFFFFB025DC}</a:tableStyleId>
              </a:tblPr>
              <a:tblGrid>
                <a:gridCol w="84320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Budget Impact</a:t>
                      </a:r>
                      <a:r>
                        <a:rPr b="0" i="0" lang="en-US" sz="1800" u="none" cap="none" strike="noStrike"/>
                        <a:t>· </a:t>
                      </a:r>
                      <a:endParaRPr sz="18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i="0" lang="en-US" sz="1800" u="none" cap="none" strike="noStrike"/>
                        <a:t>Day 15 leveling: $54,940</a:t>
                      </a:r>
                      <a:endParaRPr sz="18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i="0" lang="en-US" sz="1800" u="none" cap="none" strike="noStrike"/>
                        <a:t>Available reserve funds FY2023: $61,434</a:t>
                      </a:r>
                      <a:endParaRPr sz="18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i="0" lang="en-US" sz="1800" u="none" cap="none" strike="noStrike"/>
                        <a:t>Carryover of unspent FY2022 non-personnel funds: $44,502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EB Garamond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"/>
          <p:cNvSpPr txBox="1"/>
          <p:nvPr>
            <p:ph type="title"/>
          </p:nvPr>
        </p:nvSpPr>
        <p:spPr>
          <a:xfrm>
            <a:off x="2819400" y="3070478"/>
            <a:ext cx="6400800" cy="1558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2021-2025</a:t>
            </a:r>
            <a:br>
              <a:rPr lang="en-US"/>
            </a:br>
            <a:r>
              <a:rPr lang="en-US"/>
              <a:t>STRATEGIC PLAN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"/>
          <p:cNvSpPr txBox="1"/>
          <p:nvPr/>
        </p:nvSpPr>
        <p:spPr>
          <a:xfrm>
            <a:off x="337220" y="1993766"/>
            <a:ext cx="1620520" cy="351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83870" lvl="0" marL="495934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1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APS Strategic Priorities &amp;  Initiatives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6" name="Google Shape;266;p7"/>
          <p:cNvSpPr txBox="1"/>
          <p:nvPr/>
        </p:nvSpPr>
        <p:spPr>
          <a:xfrm>
            <a:off x="5991502" y="2138838"/>
            <a:ext cx="5988424" cy="2355773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39350">
            <a:spAutoFit/>
          </a:bodyPr>
          <a:lstStyle/>
          <a:p>
            <a:pPr indent="0" lvl="0" marL="9271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1a. Implement with fidelity APS Instructional Practices and Units of Study with an emphasis on literacy and math </a:t>
            </a:r>
            <a:endParaRPr/>
          </a:p>
          <a:p>
            <a:pPr indent="0" lvl="0" marL="92710" marR="0" rtl="0" algn="l"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1b. Implement Lexile monitoring, vocabulary strategies, daily reading and writing, R.A.C.E. strategy and utilization of components of the writing rubric in all content areas including connections classes</a:t>
            </a:r>
            <a:endParaRPr/>
          </a:p>
          <a:p>
            <a:pPr indent="0" lvl="0" marL="92710" marR="0" rtl="0" algn="l"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1c. Use math manipulatives to move students from the concrete to the representational and abstract 1d. Incorporate a cumulative spiral review of computation skills to re-teach basic math concepts from previous grade levels as well as review on grade level standards. </a:t>
            </a:r>
            <a:endParaRPr/>
          </a:p>
          <a:p>
            <a:pPr indent="0" lvl="0" marL="92710" marR="0" rtl="0" algn="l"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2a. Increase the number of SWD students in the inclusion setting to ensure that the students receive standards based instruction in core content </a:t>
            </a:r>
            <a:endParaRPr/>
          </a:p>
          <a:p>
            <a:pPr indent="0" lvl="0" marL="92710" marR="0" rtl="0" algn="l"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2b. Increase the usage of instructional software to address the reading and math deficits of SWD students according to an individualized learning plan </a:t>
            </a:r>
            <a:endParaRPr/>
          </a:p>
          <a:p>
            <a:pPr indent="0" lvl="0" marL="92710" marR="0" rtl="0" algn="l"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3a. Create a STEM team comprised of the Principal, STEM Teachers-(Math, Science, Literacy and Technology) and Science/Math Instructional Coaches, STEM Support Specialist.</a:t>
            </a:r>
            <a:endParaRPr/>
          </a:p>
          <a:p>
            <a:pPr indent="0" lvl="0" marL="92710" marR="0" rtl="0" algn="l"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3b. Provide on-going professional development for STEM teachers</a:t>
            </a:r>
            <a:endParaRPr/>
          </a:p>
          <a:p>
            <a:pPr indent="0" lvl="0" marL="92710" marR="0" rtl="0" algn="l"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3c. STEM teachers work collaboratively to create and/or develop projects for STEM students</a:t>
            </a:r>
            <a:endParaRPr/>
          </a:p>
          <a:p>
            <a:pPr indent="0" lvl="0" marL="92710" marR="0" rtl="0" algn="l"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3d. STEM students given opportunities to compete in local, district and national STEM competitions</a:t>
            </a:r>
            <a:endParaRPr/>
          </a:p>
          <a:p>
            <a:pPr indent="0" lvl="0" marL="92710" marR="0" rtl="0" algn="l"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3e. Increase STEM students’ exposure to a unique and explicit curriculum (e.g. advanced academics, agriculture, biotechnology, computer programing engineering, and information technology)</a:t>
            </a:r>
            <a:endParaRPr sz="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5993471" y="4975591"/>
            <a:ext cx="5761280" cy="1423067"/>
          </a:xfrm>
          <a:custGeom>
            <a:rect b="b" l="l" r="r" t="t"/>
            <a:pathLst>
              <a:path extrusionOk="0" h="477520" w="4003675">
                <a:moveTo>
                  <a:pt x="4003547" y="0"/>
                </a:moveTo>
                <a:lnTo>
                  <a:pt x="0" y="0"/>
                </a:lnTo>
                <a:lnTo>
                  <a:pt x="0" y="477011"/>
                </a:lnTo>
                <a:lnTo>
                  <a:pt x="4003547" y="477011"/>
                </a:lnTo>
                <a:lnTo>
                  <a:pt x="4003547" y="0"/>
                </a:lnTo>
                <a:close/>
              </a:path>
            </a:pathLst>
          </a:custGeom>
          <a:solidFill>
            <a:srgbClr val="DDEAF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1a. Create a shared responsibility and commitment among staff and HJRWEA stakeholders, to the vision and mission of the school.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1b. Create an environment where students and staff are engaged through an understanding and application of their strengths. 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1c. Implement Social and Emotional Learning (SEL) for students and staff to foster an environment of academic success and positive reinforcement (e.g. anti-bullying/cyber bullying forums, character ed., community service) 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1d. Create opportunities for staff to participate in professional development which aligns with our PBIS/SEL initiative (Mindset/ De-escalation Training) 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1e. Create additional student clubs and organizations that merges with S.T.E.A.M (Science, Technology, Engineering, Arts and Mathematics) and athletics.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8" name="Google Shape;268;p7"/>
          <p:cNvSpPr txBox="1"/>
          <p:nvPr/>
        </p:nvSpPr>
        <p:spPr>
          <a:xfrm>
            <a:off x="3921750" y="23240"/>
            <a:ext cx="4245320" cy="289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Herman J. Russell West End Academy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9" name="Google Shape;269;p7"/>
          <p:cNvSpPr txBox="1"/>
          <p:nvPr/>
        </p:nvSpPr>
        <p:spPr>
          <a:xfrm>
            <a:off x="5394803" y="762876"/>
            <a:ext cx="1116965" cy="197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SMART Goals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0" name="Google Shape;270;p7"/>
          <p:cNvSpPr txBox="1"/>
          <p:nvPr/>
        </p:nvSpPr>
        <p:spPr>
          <a:xfrm>
            <a:off x="6328422" y="1955363"/>
            <a:ext cx="1116965" cy="182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1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School Strategies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1" name="Google Shape;271;p7"/>
          <p:cNvSpPr txBox="1"/>
          <p:nvPr/>
        </p:nvSpPr>
        <p:spPr>
          <a:xfrm>
            <a:off x="684833" y="1160182"/>
            <a:ext cx="3349781" cy="615553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By May 2023, we will Increase the percentage of Developing and Above Learners on the GA Milestones ELA EOG by: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/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43% to 48% Developing+ Learners (6th)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/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49% to 54% Developing+ Learners (7th)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/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47% to 53% Developing+ Learners (8th) </a:t>
            </a:r>
            <a:endParaRPr b="0" i="0" sz="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2" name="Google Shape;272;p7"/>
          <p:cNvSpPr txBox="1"/>
          <p:nvPr/>
        </p:nvSpPr>
        <p:spPr>
          <a:xfrm>
            <a:off x="4273425" y="1165721"/>
            <a:ext cx="3207238" cy="615553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By May 2023, we will Increase the percentage of Developing and Above Learners on the GA Milestones Math EOG by: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/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26% to 31% Developing+ Learners (6th)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/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48% to 53% Developing+ Learners (7th)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/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35% to 40% Developing+ Learners (8th) </a:t>
            </a:r>
            <a:endParaRPr b="0" i="0" sz="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3" name="Google Shape;273;p7"/>
          <p:cNvSpPr txBox="1"/>
          <p:nvPr/>
        </p:nvSpPr>
        <p:spPr>
          <a:xfrm>
            <a:off x="10341992" y="6637732"/>
            <a:ext cx="187325" cy="166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14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7790366" y="1160410"/>
            <a:ext cx="2396177" cy="646331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900" u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894"/>
              </a:spcBef>
              <a:spcAft>
                <a:spcPts val="0"/>
              </a:spcAft>
              <a:buNone/>
            </a:pPr>
            <a:r>
              <a:rPr i="0" lang="en-US" sz="9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Increase ADA from 81% to 85% by May 2023</a:t>
            </a:r>
            <a:endParaRPr/>
          </a:p>
          <a:p>
            <a:pPr indent="0" lvl="0" marL="0" marR="0" rtl="0" algn="ctr">
              <a:spcBef>
                <a:spcPts val="894"/>
              </a:spcBef>
              <a:spcAft>
                <a:spcPts val="0"/>
              </a:spcAft>
              <a:buNone/>
            </a:pPr>
            <a:r>
              <a:rPr i="0" lang="en-US" sz="9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3096885" y="2015305"/>
            <a:ext cx="1649730" cy="182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1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School Strategic Priorities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202918" y="268462"/>
            <a:ext cx="3349782" cy="566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Mission: </a:t>
            </a:r>
            <a:r>
              <a:rPr i="0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We, the faculty, staff and community of Herman J. Russell West End Academy are committed to working together relentlessly as we strive to continuously improve student achievement creating a momentous impact where every child's unique gift is nurtured.</a:t>
            </a:r>
            <a:endParaRPr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7" name="Google Shape;277;p7"/>
          <p:cNvSpPr txBox="1"/>
          <p:nvPr/>
        </p:nvSpPr>
        <p:spPr>
          <a:xfrm>
            <a:off x="8462379" y="345312"/>
            <a:ext cx="3433365" cy="4283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Vision</a:t>
            </a:r>
            <a:r>
              <a:rPr i="1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i="0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envision a professional learning community dedicated and committed to providing the right teaching for our students to get the right learning at the right time. </a:t>
            </a:r>
            <a:endParaRPr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78" name="Google Shape;278;p7"/>
          <p:cNvGrpSpPr/>
          <p:nvPr/>
        </p:nvGrpSpPr>
        <p:grpSpPr>
          <a:xfrm>
            <a:off x="228318" y="2359886"/>
            <a:ext cx="1838325" cy="939165"/>
            <a:chOff x="54101" y="2402585"/>
            <a:chExt cx="1838325" cy="939165"/>
          </a:xfrm>
        </p:grpSpPr>
        <p:sp>
          <p:nvSpPr>
            <p:cNvPr id="279" name="Google Shape;279;p7"/>
            <p:cNvSpPr/>
            <p:nvPr/>
          </p:nvSpPr>
          <p:spPr>
            <a:xfrm>
              <a:off x="54101" y="2402585"/>
              <a:ext cx="1838325" cy="939165"/>
            </a:xfrm>
            <a:custGeom>
              <a:rect b="b" l="l" r="r" t="t"/>
              <a:pathLst>
                <a:path extrusionOk="0" h="939164" w="1838325">
                  <a:moveTo>
                    <a:pt x="1837944" y="0"/>
                  </a:moveTo>
                  <a:lnTo>
                    <a:pt x="0" y="0"/>
                  </a:lnTo>
                  <a:lnTo>
                    <a:pt x="0" y="938784"/>
                  </a:lnTo>
                  <a:lnTo>
                    <a:pt x="1837944" y="938784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6A6A6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54101" y="2402585"/>
              <a:ext cx="1838325" cy="939165"/>
            </a:xfrm>
            <a:custGeom>
              <a:rect b="b" l="l" r="r" t="t"/>
              <a:pathLst>
                <a:path extrusionOk="0" h="939164" w="1838325">
                  <a:moveTo>
                    <a:pt x="0" y="938784"/>
                  </a:moveTo>
                  <a:lnTo>
                    <a:pt x="1837944" y="938784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938784"/>
                  </a:lnTo>
                  <a:close/>
                </a:path>
              </a:pathLst>
            </a:cu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1" name="Google Shape;281;p7"/>
          <p:cNvSpPr txBox="1"/>
          <p:nvPr/>
        </p:nvSpPr>
        <p:spPr>
          <a:xfrm>
            <a:off x="529863" y="2414560"/>
            <a:ext cx="1172210" cy="798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7145" marR="10795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Fostering Academic  Excellence for All  </a:t>
            </a:r>
            <a:r>
              <a:rPr lang="en-US" sz="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Data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5080" rtl="0" algn="ctr">
              <a:spcBef>
                <a:spcPts val="5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Curriculum &amp; Instruction  Signature Program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2" name="Google Shape;282;p7"/>
          <p:cNvGrpSpPr/>
          <p:nvPr/>
        </p:nvGrpSpPr>
        <p:grpSpPr>
          <a:xfrm>
            <a:off x="201135" y="4912181"/>
            <a:ext cx="1838325" cy="780415"/>
            <a:chOff x="54101" y="3617214"/>
            <a:chExt cx="1838325" cy="780415"/>
          </a:xfrm>
        </p:grpSpPr>
        <p:sp>
          <p:nvSpPr>
            <p:cNvPr id="283" name="Google Shape;283;p7"/>
            <p:cNvSpPr/>
            <p:nvPr/>
          </p:nvSpPr>
          <p:spPr>
            <a:xfrm>
              <a:off x="54101" y="3617214"/>
              <a:ext cx="1838325" cy="780415"/>
            </a:xfrm>
            <a:custGeom>
              <a:rect b="b" l="l" r="r" t="t"/>
              <a:pathLst>
                <a:path extrusionOk="0" h="780414" w="1838325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006EA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54101" y="3617214"/>
              <a:ext cx="1838325" cy="780415"/>
            </a:xfrm>
            <a:custGeom>
              <a:rect b="b" l="l" r="r" t="t"/>
              <a:pathLst>
                <a:path extrusionOk="0" h="780414" w="1838325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7"/>
          <p:cNvSpPr txBox="1"/>
          <p:nvPr/>
        </p:nvSpPr>
        <p:spPr>
          <a:xfrm>
            <a:off x="556374" y="3578068"/>
            <a:ext cx="1321435" cy="551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28270" lvl="0" marL="140335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Building a Culture of  Student Support</a:t>
            </a:r>
            <a:endParaRPr sz="10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28270" lvl="0" marL="155575" marR="15875" rtl="0" algn="l"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Whole Child &amp; Intervention  Personalized Learning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6" name="Google Shape;286;p7"/>
          <p:cNvSpPr txBox="1"/>
          <p:nvPr/>
        </p:nvSpPr>
        <p:spPr>
          <a:xfrm>
            <a:off x="282157" y="4987737"/>
            <a:ext cx="1729994" cy="551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25119" lvl="0" marL="337185" marR="508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Equipping &amp; Empowering  Leaders &amp; Staff</a:t>
            </a:r>
            <a:endParaRPr sz="10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172084" lvl="0" marL="212090" marR="32384" rtl="0" algn="ctr"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Strategic Staff Support  Equitable Resource Allocation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7" name="Google Shape;287;p7"/>
          <p:cNvSpPr txBox="1"/>
          <p:nvPr/>
        </p:nvSpPr>
        <p:spPr>
          <a:xfrm>
            <a:off x="529863" y="5635732"/>
            <a:ext cx="1454150" cy="551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7640" lvl="0" marL="180340" marR="136525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Creating a System of  School Support</a:t>
            </a:r>
            <a:endParaRPr sz="10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3815" marR="0" rtl="0" algn="ctr"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Strategic Staff Support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254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Equitable Resource Allocation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8" name="Google Shape;288;p7"/>
          <p:cNvSpPr txBox="1"/>
          <p:nvPr/>
        </p:nvSpPr>
        <p:spPr>
          <a:xfrm>
            <a:off x="1801242" y="993470"/>
            <a:ext cx="1116965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LITERACY</a:t>
            </a:r>
            <a:endParaRPr b="1"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9" name="Google Shape;289;p7"/>
          <p:cNvSpPr txBox="1"/>
          <p:nvPr/>
        </p:nvSpPr>
        <p:spPr>
          <a:xfrm>
            <a:off x="5318561" y="995332"/>
            <a:ext cx="1116965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NUMERACY</a:t>
            </a:r>
            <a:endParaRPr b="1"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0" name="Google Shape;290;p7"/>
          <p:cNvSpPr txBox="1"/>
          <p:nvPr/>
        </p:nvSpPr>
        <p:spPr>
          <a:xfrm>
            <a:off x="7516752" y="1006464"/>
            <a:ext cx="2986799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WHOLE CHILD &amp; STUDENT SUPPORT</a:t>
            </a:r>
            <a:endParaRPr b="1"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2209270" y="2322550"/>
            <a:ext cx="3656928" cy="106182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mbria"/>
              <a:buAutoNum type="arabicPeriod"/>
            </a:pPr>
            <a:r>
              <a:rPr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Improve student mastery of core content knowledge (ELA/ Literacy, Math, Science &amp; Social Studies)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mbria"/>
              <a:buAutoNum type="arabicPeriod"/>
            </a:pPr>
            <a:r>
              <a:rPr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Close the Student Achievement Gap with Regular Education Students and Students with Disabilities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mbria"/>
              <a:buAutoNum type="arabicPeriod"/>
            </a:pPr>
            <a:r>
              <a:rPr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Implement an effective STEM enriched curriculum to drive interdisciplinary and project-based teaching and learning approaches</a:t>
            </a:r>
            <a:endParaRPr/>
          </a:p>
        </p:txBody>
      </p:sp>
      <p:sp>
        <p:nvSpPr>
          <p:cNvPr id="292" name="Google Shape;292;p7"/>
          <p:cNvSpPr txBox="1"/>
          <p:nvPr/>
        </p:nvSpPr>
        <p:spPr>
          <a:xfrm>
            <a:off x="2136964" y="4975645"/>
            <a:ext cx="3656928" cy="64633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AutoNum type="arabicPeriod"/>
            </a:pPr>
            <a:r>
              <a:rPr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Foster a positive school culture through a collaborative, inclusive, and responsive school culture embracing the diverse communities and stakeholders that comprise the Herman J. Russell West End Academy family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 txBox="1"/>
          <p:nvPr/>
        </p:nvSpPr>
        <p:spPr>
          <a:xfrm>
            <a:off x="404877" y="2196920"/>
            <a:ext cx="1620520" cy="351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83870" lvl="0" marL="495934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1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APS Strategic Priorities &amp;  Initiatives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8" name="Google Shape;298;p8"/>
          <p:cNvSpPr txBox="1"/>
          <p:nvPr/>
        </p:nvSpPr>
        <p:spPr>
          <a:xfrm>
            <a:off x="5954824" y="2583926"/>
            <a:ext cx="5449806" cy="1426031"/>
          </a:xfrm>
          <a:prstGeom prst="rect">
            <a:avLst/>
          </a:prstGeom>
          <a:solidFill>
            <a:srgbClr val="FAE3D3"/>
          </a:solidFill>
          <a:ln>
            <a:noFill/>
          </a:ln>
        </p:spPr>
        <p:txBody>
          <a:bodyPr anchorCtr="0" anchor="t" bIns="0" lIns="0" spcFirstLastPara="1" rIns="0" wrap="square" tIns="40625">
            <a:spAutoFit/>
          </a:bodyPr>
          <a:lstStyle/>
          <a:p>
            <a:pPr indent="0" lvl="0" marL="9271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1. Provide instructional resources (personnel, time, and technology, and materials) to support teacher efficacy and student achievement through professional learning and monitoring. 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2710" marR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2. Provide high quality job embedded professional learning regarding Standards Based Instruction, APS Definition of Teacher Excellence and Mathematical Practices. 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2710" marR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3a. Recruit and retain high quality teachers who contributes in student’s extra-curriculum activities beyond the school day ( e.g. mentorship opportunities, athletic coaches, club/organization sponsors) 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2710" marR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3b. Check professional references and look at previous student performance data, if applicable 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2710" marR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3c. Model a lesson as a component of the interview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9" name="Google Shape;299;p8"/>
          <p:cNvSpPr txBox="1"/>
          <p:nvPr/>
        </p:nvSpPr>
        <p:spPr>
          <a:xfrm>
            <a:off x="5954824" y="4459502"/>
            <a:ext cx="4003675" cy="695062"/>
          </a:xfrm>
          <a:prstGeom prst="rect">
            <a:avLst/>
          </a:prstGeom>
          <a:solidFill>
            <a:srgbClr val="FFF1CC"/>
          </a:solidFill>
          <a:ln>
            <a:noFill/>
          </a:ln>
        </p:spPr>
        <p:txBody>
          <a:bodyPr anchorCtr="0" anchor="t" bIns="0" lIns="0" spcFirstLastPara="1" rIns="0" wrap="square" tIns="40625">
            <a:spAutoFit/>
          </a:bodyPr>
          <a:lstStyle/>
          <a:p>
            <a:pPr indent="0" lvl="0" marL="9271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1a. Build and align systems and resources to identify and address root causes to promote social and academic growth 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2710" marR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1b. Build systems and resources to support core academics and STEM implementation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0" name="Google Shape;300;p8"/>
          <p:cNvSpPr txBox="1"/>
          <p:nvPr/>
        </p:nvSpPr>
        <p:spPr>
          <a:xfrm>
            <a:off x="3921750" y="23240"/>
            <a:ext cx="4245320" cy="289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Herman J. Russell West End Academy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1" name="Google Shape;301;p8"/>
          <p:cNvSpPr txBox="1"/>
          <p:nvPr/>
        </p:nvSpPr>
        <p:spPr>
          <a:xfrm>
            <a:off x="5394803" y="762876"/>
            <a:ext cx="1116965" cy="197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SMART Goals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2" name="Google Shape;302;p8"/>
          <p:cNvSpPr txBox="1"/>
          <p:nvPr/>
        </p:nvSpPr>
        <p:spPr>
          <a:xfrm>
            <a:off x="5983575" y="2283524"/>
            <a:ext cx="1116965" cy="182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1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School Strategies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3" name="Google Shape;303;p8"/>
          <p:cNvSpPr txBox="1"/>
          <p:nvPr/>
        </p:nvSpPr>
        <p:spPr>
          <a:xfrm>
            <a:off x="684833" y="1160182"/>
            <a:ext cx="3349781" cy="615553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By May 2023, we will Increase the percentage of Developing and Above Learners on the GA Milestones ELA EOG by: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/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43% to 48% Developing+ Learners (6th)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/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49% to 54% Developing+ Learners (7th)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/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47% to 53% Developing+ Learners (8th) </a:t>
            </a:r>
            <a:endParaRPr b="0" i="0" sz="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4" name="Google Shape;304;p8"/>
          <p:cNvSpPr txBox="1"/>
          <p:nvPr/>
        </p:nvSpPr>
        <p:spPr>
          <a:xfrm>
            <a:off x="4273425" y="1165721"/>
            <a:ext cx="3207238" cy="615553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By May 2023, we will Increase the percentage of Developing and Above Learners on the GA Milestones Math EOG by: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/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26% to 31% Developing+ Learners (6th)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/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48% to 53% Developing+ Learners (7th)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/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35% to 40% Developing+ Learners (8th) </a:t>
            </a:r>
            <a:endParaRPr b="0" i="0" sz="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10341992" y="6637732"/>
            <a:ext cx="187325" cy="166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14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6" name="Google Shape;306;p8"/>
          <p:cNvSpPr txBox="1"/>
          <p:nvPr/>
        </p:nvSpPr>
        <p:spPr>
          <a:xfrm>
            <a:off x="7790366" y="1160410"/>
            <a:ext cx="2396177" cy="646331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900" u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894"/>
              </a:spcBef>
              <a:spcAft>
                <a:spcPts val="0"/>
              </a:spcAft>
              <a:buNone/>
            </a:pPr>
            <a:r>
              <a:rPr i="0" lang="en-US" sz="9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Increase ADA from 81% to 85% by May 2023</a:t>
            </a:r>
            <a:endParaRPr/>
          </a:p>
          <a:p>
            <a:pPr indent="0" lvl="0" marL="0" marR="0" rtl="0" algn="ctr">
              <a:spcBef>
                <a:spcPts val="894"/>
              </a:spcBef>
              <a:spcAft>
                <a:spcPts val="0"/>
              </a:spcAft>
              <a:buNone/>
            </a:pPr>
            <a:r>
              <a:rPr i="0" lang="en-US" sz="9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7" name="Google Shape;307;p8"/>
          <p:cNvSpPr txBox="1"/>
          <p:nvPr/>
        </p:nvSpPr>
        <p:spPr>
          <a:xfrm>
            <a:off x="3096885" y="2282283"/>
            <a:ext cx="1649730" cy="182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1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School Strategic Priorities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8" name="Google Shape;308;p8"/>
          <p:cNvSpPr txBox="1"/>
          <p:nvPr/>
        </p:nvSpPr>
        <p:spPr>
          <a:xfrm>
            <a:off x="202918" y="268462"/>
            <a:ext cx="3349782" cy="566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Mission: </a:t>
            </a:r>
            <a:r>
              <a:rPr i="0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We, the faculty, staff and community of Herman J. Russell West End Academy are committed to working together relentlessly as we strive to continuously improve student achievement creating a momentous impact where every child's unique gift is nurtured.</a:t>
            </a:r>
            <a:endParaRPr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9" name="Google Shape;309;p8"/>
          <p:cNvSpPr txBox="1"/>
          <p:nvPr/>
        </p:nvSpPr>
        <p:spPr>
          <a:xfrm>
            <a:off x="8462379" y="345312"/>
            <a:ext cx="3433365" cy="4283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Vision</a:t>
            </a:r>
            <a:r>
              <a:rPr i="1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i="0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envision a professional learning community dedicated and committed to providing the right teaching for our students to get the right learning at the right time. </a:t>
            </a:r>
            <a:endParaRPr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10" name="Google Shape;310;p8"/>
          <p:cNvGrpSpPr/>
          <p:nvPr/>
        </p:nvGrpSpPr>
        <p:grpSpPr>
          <a:xfrm>
            <a:off x="340928" y="2669125"/>
            <a:ext cx="1838325" cy="780415"/>
            <a:chOff x="54101" y="4644390"/>
            <a:chExt cx="1838325" cy="780415"/>
          </a:xfrm>
        </p:grpSpPr>
        <p:sp>
          <p:nvSpPr>
            <p:cNvPr id="311" name="Google Shape;311;p8"/>
            <p:cNvSpPr/>
            <p:nvPr/>
          </p:nvSpPr>
          <p:spPr>
            <a:xfrm>
              <a:off x="54101" y="4644390"/>
              <a:ext cx="1838325" cy="780415"/>
            </a:xfrm>
            <a:custGeom>
              <a:rect b="b" l="l" r="r" t="t"/>
              <a:pathLst>
                <a:path extrusionOk="0" h="780414" w="1838325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DF6A3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4101" y="4644390"/>
              <a:ext cx="1838325" cy="780415"/>
            </a:xfrm>
            <a:custGeom>
              <a:rect b="b" l="l" r="r" t="t"/>
              <a:pathLst>
                <a:path extrusionOk="0" h="780414" w="1838325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noFill/>
            <a:ln cap="flat" cmpd="sng" w="507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3" name="Google Shape;313;p8"/>
          <p:cNvSpPr txBox="1"/>
          <p:nvPr/>
        </p:nvSpPr>
        <p:spPr>
          <a:xfrm>
            <a:off x="347445" y="2783615"/>
            <a:ext cx="1729994" cy="551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25119" lvl="0" marL="337185" marR="508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Equipping &amp; Empowering  Leaders &amp; Staff</a:t>
            </a:r>
            <a:endParaRPr sz="10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172084" lvl="0" marL="212090" marR="32384" rtl="0" algn="ctr"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Strategic Staff Support  Equitable Resource Allocation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14" name="Google Shape;314;p8"/>
          <p:cNvGrpSpPr/>
          <p:nvPr/>
        </p:nvGrpSpPr>
        <p:grpSpPr>
          <a:xfrm>
            <a:off x="338518" y="4348131"/>
            <a:ext cx="1838325" cy="780415"/>
            <a:chOff x="54101" y="5680709"/>
            <a:chExt cx="1838325" cy="780415"/>
          </a:xfrm>
        </p:grpSpPr>
        <p:sp>
          <p:nvSpPr>
            <p:cNvPr id="315" name="Google Shape;315;p8"/>
            <p:cNvSpPr/>
            <p:nvPr/>
          </p:nvSpPr>
          <p:spPr>
            <a:xfrm>
              <a:off x="54101" y="5680709"/>
              <a:ext cx="1838325" cy="780415"/>
            </a:xfrm>
            <a:custGeom>
              <a:rect b="b" l="l" r="r" t="t"/>
              <a:pathLst>
                <a:path extrusionOk="0" h="780414" w="1838325">
                  <a:moveTo>
                    <a:pt x="1837944" y="0"/>
                  </a:moveTo>
                  <a:lnTo>
                    <a:pt x="0" y="0"/>
                  </a:lnTo>
                  <a:lnTo>
                    <a:pt x="0" y="780287"/>
                  </a:lnTo>
                  <a:lnTo>
                    <a:pt x="1837944" y="780287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BE9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54101" y="5680709"/>
              <a:ext cx="1838325" cy="780415"/>
            </a:xfrm>
            <a:custGeom>
              <a:rect b="b" l="l" r="r" t="t"/>
              <a:pathLst>
                <a:path extrusionOk="0" h="780414" w="1838325">
                  <a:moveTo>
                    <a:pt x="0" y="780287"/>
                  </a:moveTo>
                  <a:lnTo>
                    <a:pt x="1837944" y="780287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7"/>
                  </a:lnTo>
                  <a:close/>
                </a:path>
              </a:pathLst>
            </a:cu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7" name="Google Shape;317;p8"/>
          <p:cNvSpPr txBox="1"/>
          <p:nvPr/>
        </p:nvSpPr>
        <p:spPr>
          <a:xfrm>
            <a:off x="485367" y="4428768"/>
            <a:ext cx="1454150" cy="551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7640" lvl="0" marL="180340" marR="136525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Creating a System of  School Support</a:t>
            </a:r>
            <a:endParaRPr sz="10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3815" marR="0" rtl="0" algn="ctr"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Strategic Staff Support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254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Equitable Resource Allocation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8" name="Google Shape;318;p8"/>
          <p:cNvSpPr txBox="1"/>
          <p:nvPr/>
        </p:nvSpPr>
        <p:spPr>
          <a:xfrm>
            <a:off x="1801242" y="993470"/>
            <a:ext cx="1116965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LITERACY</a:t>
            </a:r>
            <a:endParaRPr b="1"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9" name="Google Shape;319;p8"/>
          <p:cNvSpPr txBox="1"/>
          <p:nvPr/>
        </p:nvSpPr>
        <p:spPr>
          <a:xfrm>
            <a:off x="5318561" y="995332"/>
            <a:ext cx="1116965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NUMERACY</a:t>
            </a:r>
            <a:endParaRPr b="1"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0" name="Google Shape;320;p8"/>
          <p:cNvSpPr txBox="1"/>
          <p:nvPr/>
        </p:nvSpPr>
        <p:spPr>
          <a:xfrm>
            <a:off x="7516752" y="1006464"/>
            <a:ext cx="2986799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WHOLE CHILD &amp; STUDENT SUPPORT</a:t>
            </a:r>
            <a:endParaRPr b="1"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1" name="Google Shape;321;p8"/>
          <p:cNvSpPr txBox="1"/>
          <p:nvPr/>
        </p:nvSpPr>
        <p:spPr>
          <a:xfrm>
            <a:off x="2705378" y="2549641"/>
            <a:ext cx="27432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1. Prepare and develop knowledgeable staff focused on quality teaching 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2. Build teacher capacity in core content areas (ELA, Math, Science &amp; Social Studies) 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3. Recommend high-quality staff for vacant positions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2" name="Google Shape;322;p8"/>
          <p:cNvSpPr txBox="1"/>
          <p:nvPr/>
        </p:nvSpPr>
        <p:spPr>
          <a:xfrm>
            <a:off x="2705378" y="4346181"/>
            <a:ext cx="27432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1. Ensure systems and resources are aligned to school priorities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"/>
          <p:cNvSpPr txBox="1"/>
          <p:nvPr>
            <p:ph type="title"/>
          </p:nvPr>
        </p:nvSpPr>
        <p:spPr>
          <a:xfrm>
            <a:off x="518775" y="1873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 Black"/>
              <a:buNone/>
            </a:pPr>
            <a:r>
              <a:rPr b="1" lang="en-US" sz="3600" cap="none"/>
              <a:t>STRATEGIC PLAN SMART GOALS</a:t>
            </a:r>
            <a:endParaRPr/>
          </a:p>
        </p:txBody>
      </p:sp>
      <p:sp>
        <p:nvSpPr>
          <p:cNvPr id="328" name="Google Shape;328;p9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29" name="Google Shape;329;p9"/>
          <p:cNvGrpSpPr/>
          <p:nvPr/>
        </p:nvGrpSpPr>
        <p:grpSpPr>
          <a:xfrm>
            <a:off x="5183188" y="992684"/>
            <a:ext cx="6172199" cy="4863105"/>
            <a:chOff x="0" y="5259"/>
            <a:chExt cx="6172199" cy="4863105"/>
          </a:xfrm>
        </p:grpSpPr>
        <p:sp>
          <p:nvSpPr>
            <p:cNvPr id="330" name="Google Shape;330;p9"/>
            <p:cNvSpPr/>
            <p:nvPr/>
          </p:nvSpPr>
          <p:spPr>
            <a:xfrm>
              <a:off x="0" y="580899"/>
              <a:ext cx="6172199" cy="251842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9"/>
            <p:cNvSpPr txBox="1"/>
            <p:nvPr/>
          </p:nvSpPr>
          <p:spPr>
            <a:xfrm>
              <a:off x="0" y="580899"/>
              <a:ext cx="6172199" cy="2518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7350" lIns="479025" spcFirstLastPara="1" rIns="479025" wrap="square" tIns="8122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EB Garamond"/>
                <a:buChar char="•"/>
              </a:pPr>
              <a:r>
                <a:rPr b="0" i="0" lang="en-US" sz="3900" u="none" cap="none" strike="noStrik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Priorities</a:t>
              </a:r>
              <a:endParaRPr/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585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EB Garamond"/>
                <a:buChar char="•"/>
              </a:pPr>
              <a:r>
                <a:rPr b="0" i="0" lang="en-US" sz="3900" u="none" cap="none" strike="noStrik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Key Aspects</a:t>
              </a: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308610" y="5259"/>
              <a:ext cx="4320539" cy="1151279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9"/>
            <p:cNvSpPr txBox="1"/>
            <p:nvPr/>
          </p:nvSpPr>
          <p:spPr>
            <a:xfrm>
              <a:off x="364811" y="61460"/>
              <a:ext cx="4208137" cy="1038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3300" spcFirstLastPara="1" rIns="163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EB Garamond"/>
                <a:buNone/>
              </a:pPr>
              <a:r>
                <a:rPr b="1" lang="en-US" sz="39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Overview</a:t>
              </a: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0" y="3885565"/>
              <a:ext cx="6172199" cy="98279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308610" y="3309925"/>
              <a:ext cx="4320539" cy="1151279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9"/>
            <p:cNvSpPr txBox="1"/>
            <p:nvPr/>
          </p:nvSpPr>
          <p:spPr>
            <a:xfrm>
              <a:off x="364811" y="3366126"/>
              <a:ext cx="4208137" cy="1038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3300" spcFirstLastPara="1" rIns="163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EB Garamond"/>
                <a:buNone/>
              </a:pPr>
              <a:r>
                <a:rPr b="1" lang="en-US" sz="39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SMART GOALS</a:t>
              </a:r>
              <a:endParaRPr/>
            </a:p>
          </p:txBody>
        </p:sp>
      </p:grpSp>
      <p:pic>
        <p:nvPicPr>
          <p:cNvPr descr="Diagram&#10;&#10;Description automatically generated" id="337" name="Google Shape;3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601" y="2048125"/>
            <a:ext cx="3390476" cy="4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APS Colors">
      <a:dk1>
        <a:srgbClr val="000000"/>
      </a:dk1>
      <a:lt1>
        <a:srgbClr val="FFFFFF"/>
      </a:lt1>
      <a:dk2>
        <a:srgbClr val="0083A9"/>
      </a:dk2>
      <a:lt2>
        <a:srgbClr val="E7E6E6"/>
      </a:lt2>
      <a:accent1>
        <a:srgbClr val="0083A9"/>
      </a:accent1>
      <a:accent2>
        <a:srgbClr val="D47B22"/>
      </a:accent2>
      <a:accent3>
        <a:srgbClr val="F3CF45"/>
      </a:accent3>
      <a:accent4>
        <a:srgbClr val="159839"/>
      </a:accent4>
      <a:accent5>
        <a:srgbClr val="595B5D"/>
      </a:accent5>
      <a:accent6>
        <a:srgbClr val="A92A91"/>
      </a:accent6>
      <a:hlink>
        <a:srgbClr val="D47B22"/>
      </a:hlink>
      <a:folHlink>
        <a:srgbClr val="F3CF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2022-08-12T14:07:56Z</dcterms:created>
  <dc:creator>Jacobi, Diane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